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6" r:id="rId2"/>
    <p:sldId id="258" r:id="rId3"/>
    <p:sldId id="259" r:id="rId4"/>
    <p:sldId id="269" r:id="rId5"/>
    <p:sldId id="260" r:id="rId6"/>
    <p:sldId id="270" r:id="rId7"/>
    <p:sldId id="261" r:id="rId8"/>
    <p:sldId id="262" r:id="rId9"/>
    <p:sldId id="265" r:id="rId10"/>
    <p:sldId id="268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browse/>
    <p:sldRg st="1" end="11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46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7E0CF6C-748E-4B7A-BC8B-3011EF78ED13}" type="datetime1">
              <a:rPr lang="en-US" smtClean="0"/>
              <a:pPr/>
              <a:t>1/11/2025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73B850FF-6169-4056-8077-06FFA93A5366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56559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CF6C-748E-4B7A-BC8B-3011EF78ED13}" type="datetime1">
              <a:rPr lang="en-US" smtClean="0"/>
              <a:pPr/>
              <a:t>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82299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CF6C-748E-4B7A-BC8B-3011EF78ED13}" type="datetime1">
              <a:rPr lang="en-US" smtClean="0"/>
              <a:pPr/>
              <a:t>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82980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CF6C-748E-4B7A-BC8B-3011EF78ED13}" type="datetime1">
              <a:rPr lang="en-US" smtClean="0"/>
              <a:pPr/>
              <a:t>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15167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CF6C-748E-4B7A-BC8B-3011EF78ED13}" type="datetime1">
              <a:rPr lang="en-US" smtClean="0"/>
              <a:pPr/>
              <a:t>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584927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CF6C-748E-4B7A-BC8B-3011EF78ED13}" type="datetime1">
              <a:rPr lang="en-US" smtClean="0"/>
              <a:pPr/>
              <a:t>1/11/2025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81630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CF6C-748E-4B7A-BC8B-3011EF78ED13}" type="datetime1">
              <a:rPr lang="en-US" smtClean="0"/>
              <a:pPr/>
              <a:t>1/11/2025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735637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CF6C-748E-4B7A-BC8B-3011EF78ED13}" type="datetime1">
              <a:rPr lang="en-US" smtClean="0"/>
              <a:pPr/>
              <a:t>1/11/2025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89490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CF6C-748E-4B7A-BC8B-3011EF78ED13}" type="datetime1">
              <a:rPr lang="en-US" smtClean="0"/>
              <a:pPr/>
              <a:t>1/11/2025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23492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CF6C-748E-4B7A-BC8B-3011EF78ED13}" type="datetime1">
              <a:rPr lang="en-US" smtClean="0"/>
              <a:pPr/>
              <a:t>1/11/2025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73B850FF-6169-4056-8077-06FFA93A5366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21541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7E0CF6C-748E-4B7A-BC8B-3011EF78ED13}" type="datetime1">
              <a:rPr lang="en-US" smtClean="0"/>
              <a:pPr/>
              <a:t>1/11/2025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73B850FF-6169-4056-8077-06FFA93A5366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3898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57E0CF6C-748E-4B7A-BC8B-3011EF78ED13}" type="datetime1">
              <a:rPr lang="en-US" smtClean="0"/>
              <a:pPr/>
              <a:t>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73B850FF-6169-4056-8077-06FFA93A5366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404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unica.istruzione.gov.it/portale/it/orientamento/iscrizioni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249E23-8D90-2145-9619-C6DE185846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504" y="770467"/>
            <a:ext cx="6608963" cy="3352800"/>
          </a:xfrm>
        </p:spPr>
        <p:txBody>
          <a:bodyPr>
            <a:normAutofit/>
          </a:bodyPr>
          <a:lstStyle/>
          <a:p>
            <a:r>
              <a:rPr lang="it-IT" sz="8100" dirty="0"/>
              <a:t>ISTITUTO COMPRENSIVO </a:t>
            </a:r>
            <a:br>
              <a:rPr lang="it-IT" sz="8100" dirty="0"/>
            </a:br>
            <a:r>
              <a:rPr lang="it-IT" sz="8100" dirty="0"/>
              <a:t>POLO 3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8448BEA-649E-FB72-5FAE-83E26F3056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7513" y="4206876"/>
            <a:ext cx="6544954" cy="1645920"/>
          </a:xfrm>
        </p:spPr>
        <p:txBody>
          <a:bodyPr>
            <a:normAutofit/>
          </a:bodyPr>
          <a:lstStyle/>
          <a:p>
            <a:endParaRPr lang="it-IT" b="1" dirty="0"/>
          </a:p>
          <a:p>
            <a:r>
              <a:rPr lang="it-IT" b="1" dirty="0"/>
              <a:t>GALATINA - NOHA</a:t>
            </a:r>
          </a:p>
        </p:txBody>
      </p:sp>
      <p:pic>
        <p:nvPicPr>
          <p:cNvPr id="4" name="Picture 3" descr="Macchia di colori su una superficie bianca">
            <a:extLst>
              <a:ext uri="{FF2B5EF4-FFF2-40B4-BE49-F238E27FC236}">
                <a16:creationId xmlns:a16="http://schemas.microsoft.com/office/drawing/2014/main" id="{061F9370-3C9E-B618-1C47-4E28CF1B65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373" r="46663" b="-3"/>
          <a:stretch/>
        </p:blipFill>
        <p:spPr>
          <a:xfrm>
            <a:off x="8196408" y="622995"/>
            <a:ext cx="3352128" cy="5591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618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2362">
        <p14:flash/>
      </p:transition>
    </mc:Choice>
    <mc:Fallback>
      <p:transition spd="slow" advTm="2362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D976C13-68E6-4E25-B13E-FC3A2D3F66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0EBAE0B-DD72-4094-8934-3B46A9142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8657D62-DD3A-2C39-A821-3D2DF6E7D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850" y="770467"/>
            <a:ext cx="10782300" cy="494140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>
              <a:lnSpc>
                <a:spcPct val="80000"/>
              </a:lnSpc>
            </a:pPr>
            <a:br>
              <a:rPr lang="en-US" sz="6600" b="1" dirty="0">
                <a:solidFill>
                  <a:srgbClr val="FFFFFF"/>
                </a:solidFill>
              </a:rPr>
            </a:br>
            <a:br>
              <a:rPr lang="en-US" sz="6600" b="1" dirty="0">
                <a:solidFill>
                  <a:srgbClr val="FFFFFF"/>
                </a:solidFill>
              </a:rPr>
            </a:br>
            <a:br>
              <a:rPr lang="en-US" sz="6600" b="1" dirty="0">
                <a:solidFill>
                  <a:srgbClr val="FFFFFF"/>
                </a:solidFill>
              </a:rPr>
            </a:br>
            <a:r>
              <a:rPr lang="en-US" sz="6600" b="1" dirty="0" err="1">
                <a:solidFill>
                  <a:srgbClr val="FFFFFF"/>
                </a:solidFill>
              </a:rPr>
              <a:t>Apertura</a:t>
            </a:r>
            <a:r>
              <a:rPr lang="en-US" sz="6600" b="1" dirty="0">
                <a:solidFill>
                  <a:srgbClr val="FFFFFF"/>
                </a:solidFill>
              </a:rPr>
              <a:t> per </a:t>
            </a:r>
            <a:r>
              <a:rPr lang="en-US" sz="6600" b="1" dirty="0" err="1">
                <a:solidFill>
                  <a:srgbClr val="FFFFFF"/>
                </a:solidFill>
              </a:rPr>
              <a:t>supporto</a:t>
            </a:r>
            <a:r>
              <a:rPr lang="en-US" sz="6600" b="1" dirty="0">
                <a:solidFill>
                  <a:srgbClr val="FFFFFF"/>
                </a:solidFill>
              </a:rPr>
              <a:t> </a:t>
            </a:r>
            <a:r>
              <a:rPr lang="en-US" sz="6600" b="1" dirty="0" err="1">
                <a:solidFill>
                  <a:srgbClr val="FFFFFF"/>
                </a:solidFill>
              </a:rPr>
              <a:t>iscrizioni</a:t>
            </a:r>
            <a:br>
              <a:rPr lang="en-US" sz="6600" b="1" dirty="0">
                <a:solidFill>
                  <a:srgbClr val="FFFFFF"/>
                </a:solidFill>
              </a:rPr>
            </a:br>
            <a:r>
              <a:rPr lang="en-US" sz="6600" b="1" dirty="0" err="1">
                <a:solidFill>
                  <a:srgbClr val="FFFFFF"/>
                </a:solidFill>
              </a:rPr>
              <a:t>ufficio</a:t>
            </a:r>
            <a:r>
              <a:rPr lang="en-US" sz="6600" b="1" dirty="0">
                <a:solidFill>
                  <a:srgbClr val="FFFFFF"/>
                </a:solidFill>
              </a:rPr>
              <a:t> di </a:t>
            </a:r>
            <a:r>
              <a:rPr lang="en-US" sz="6600" b="1" dirty="0" err="1">
                <a:solidFill>
                  <a:srgbClr val="FFFFFF"/>
                </a:solidFill>
              </a:rPr>
              <a:t>segreteria</a:t>
            </a:r>
            <a:br>
              <a:rPr lang="en-US" sz="6600" b="1" dirty="0">
                <a:solidFill>
                  <a:srgbClr val="FFFFFF"/>
                </a:solidFill>
              </a:rPr>
            </a:br>
            <a:r>
              <a:rPr lang="en-US" sz="6600" b="1" dirty="0">
                <a:solidFill>
                  <a:srgbClr val="FFFFFF"/>
                </a:solidFill>
              </a:rPr>
              <a:t>dal </a:t>
            </a:r>
            <a:r>
              <a:rPr lang="en-US" sz="6600" b="1" dirty="0" err="1">
                <a:solidFill>
                  <a:srgbClr val="FFFFFF"/>
                </a:solidFill>
              </a:rPr>
              <a:t>lunedì</a:t>
            </a:r>
            <a:r>
              <a:rPr lang="en-US" sz="6600" b="1" dirty="0">
                <a:solidFill>
                  <a:srgbClr val="FFFFFF"/>
                </a:solidFill>
              </a:rPr>
              <a:t> al </a:t>
            </a:r>
            <a:r>
              <a:rPr lang="en-US" sz="6600" b="1" dirty="0" err="1">
                <a:solidFill>
                  <a:srgbClr val="FFFFFF"/>
                </a:solidFill>
              </a:rPr>
              <a:t>venerdì</a:t>
            </a:r>
            <a:br>
              <a:rPr lang="en-US" sz="6600" b="1" dirty="0">
                <a:solidFill>
                  <a:srgbClr val="FFFFFF"/>
                </a:solidFill>
              </a:rPr>
            </a:br>
            <a:r>
              <a:rPr lang="en-US" sz="6600" b="1" dirty="0">
                <a:solidFill>
                  <a:srgbClr val="FFFFFF"/>
                </a:solidFill>
              </a:rPr>
              <a:t>8.30 – 10.30</a:t>
            </a:r>
            <a:br>
              <a:rPr lang="en-US" sz="6600" b="1" dirty="0">
                <a:solidFill>
                  <a:srgbClr val="FFFFFF"/>
                </a:solidFill>
              </a:rPr>
            </a:br>
            <a:br>
              <a:rPr lang="en-US" sz="6600" b="1" dirty="0">
                <a:solidFill>
                  <a:srgbClr val="FFFFFF"/>
                </a:solidFill>
              </a:rPr>
            </a:br>
            <a:r>
              <a:rPr lang="en-US" sz="6600" b="1" dirty="0" err="1">
                <a:solidFill>
                  <a:srgbClr val="FFFFFF"/>
                </a:solidFill>
              </a:rPr>
              <a:t>martedì</a:t>
            </a:r>
            <a:r>
              <a:rPr lang="en-US" sz="6600" b="1" dirty="0">
                <a:solidFill>
                  <a:srgbClr val="FFFFFF"/>
                </a:solidFill>
              </a:rPr>
              <a:t> - </a:t>
            </a:r>
            <a:r>
              <a:rPr lang="en-US" sz="6600" b="1" dirty="0" err="1">
                <a:solidFill>
                  <a:srgbClr val="FFFFFF"/>
                </a:solidFill>
              </a:rPr>
              <a:t>giovedì</a:t>
            </a:r>
            <a:r>
              <a:rPr lang="en-US" sz="6600" b="1" dirty="0">
                <a:solidFill>
                  <a:srgbClr val="FFFFFF"/>
                </a:solidFill>
              </a:rPr>
              <a:t> </a:t>
            </a:r>
            <a:br>
              <a:rPr lang="en-US" sz="6600" b="1" dirty="0">
                <a:solidFill>
                  <a:srgbClr val="FFFFFF"/>
                </a:solidFill>
              </a:rPr>
            </a:br>
            <a:r>
              <a:rPr lang="en-US" sz="6600" b="1" dirty="0">
                <a:solidFill>
                  <a:srgbClr val="FFFFFF"/>
                </a:solidFill>
              </a:rPr>
              <a:t>16.00 – 18.00</a:t>
            </a:r>
            <a:endParaRPr lang="en-US" sz="6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615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350">
        <p:split orient="vert"/>
      </p:transition>
    </mc:Choice>
    <mc:Fallback>
      <p:transition spd="slow" advTm="2350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87AB319-64C0-4E2D-B1CD-0A970301BE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C4A892D-088E-4414-965D-1F8C4212F6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1D4B80F-1ADD-4552-357C-4FE2A1EEC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181" y="4739751"/>
            <a:ext cx="10923638" cy="193164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6600" b="1" dirty="0">
                <a:solidFill>
                  <a:srgbClr val="FFFFFF"/>
                </a:solidFill>
              </a:rPr>
              <a:t>Sito </a:t>
            </a:r>
            <a:r>
              <a:rPr lang="en-US" sz="6600" b="1" dirty="0" err="1">
                <a:solidFill>
                  <a:srgbClr val="FFFFFF"/>
                </a:solidFill>
              </a:rPr>
              <a:t>istituzionale</a:t>
            </a:r>
            <a:br>
              <a:rPr lang="en-US" sz="6600" b="1" dirty="0">
                <a:solidFill>
                  <a:srgbClr val="FFFFFF"/>
                </a:solidFill>
              </a:rPr>
            </a:br>
            <a:r>
              <a:rPr lang="en-US" sz="6600" b="1" dirty="0">
                <a:solidFill>
                  <a:srgbClr val="FFFFFF"/>
                </a:solidFill>
              </a:rPr>
              <a:t>www.polo3galatina.edu.it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72BC85F-BF83-4D6D-A1BC-8EE5822F0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45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Indicatore">
            <a:extLst>
              <a:ext uri="{FF2B5EF4-FFF2-40B4-BE49-F238E27FC236}">
                <a16:creationId xmlns:a16="http://schemas.microsoft.com/office/drawing/2014/main" id="{25984138-7851-13D4-05D9-061A6B9DE6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55925" y="643467"/>
            <a:ext cx="3015574" cy="321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723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66"/>
    </mc:Choice>
    <mc:Fallback>
      <p:transition spd="slow" advTm="5066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66597E-9BC3-E795-C4D4-30ABA8437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850" y="770467"/>
            <a:ext cx="10782300" cy="465756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>
              <a:lnSpc>
                <a:spcPct val="80000"/>
              </a:lnSpc>
            </a:pPr>
            <a:r>
              <a:rPr lang="en-US" sz="6600" b="1" dirty="0">
                <a:solidFill>
                  <a:srgbClr val="FFFFFF"/>
                </a:solidFill>
              </a:rPr>
              <a:t>SCUOLE DELL’INFANZIA</a:t>
            </a:r>
            <a:br>
              <a:rPr lang="en-US" sz="6600" b="1" dirty="0">
                <a:solidFill>
                  <a:srgbClr val="FFFFFF"/>
                </a:solidFill>
              </a:rPr>
            </a:br>
            <a:r>
              <a:rPr lang="en-US" sz="6600" b="1" dirty="0">
                <a:solidFill>
                  <a:srgbClr val="FFFFFF"/>
                </a:solidFill>
              </a:rPr>
              <a:t>VIA SPOLETO</a:t>
            </a:r>
            <a:br>
              <a:rPr lang="en-US" sz="6600" b="1" dirty="0">
                <a:solidFill>
                  <a:srgbClr val="FFFFFF"/>
                </a:solidFill>
              </a:rPr>
            </a:br>
            <a:r>
              <a:rPr lang="en-US" sz="6600" b="1" dirty="0">
                <a:solidFill>
                  <a:srgbClr val="FFFFFF"/>
                </a:solidFill>
              </a:rPr>
              <a:t>VIA SAN LAZZARO</a:t>
            </a:r>
            <a:br>
              <a:rPr lang="en-US" sz="6600" b="1" dirty="0">
                <a:solidFill>
                  <a:srgbClr val="FFFFFF"/>
                </a:solidFill>
              </a:rPr>
            </a:br>
            <a:r>
              <a:rPr lang="en-US" sz="6600" b="1" dirty="0">
                <a:solidFill>
                  <a:srgbClr val="FFFFFF"/>
                </a:solidFill>
              </a:rPr>
              <a:t>VIA MONTECASSINO</a:t>
            </a:r>
            <a:br>
              <a:rPr lang="en-US" sz="6600" b="1" dirty="0">
                <a:solidFill>
                  <a:srgbClr val="FFFFFF"/>
                </a:solidFill>
              </a:rPr>
            </a:br>
            <a:br>
              <a:rPr lang="en-US" sz="6600" b="1" dirty="0">
                <a:solidFill>
                  <a:srgbClr val="FFFFFF"/>
                </a:solidFill>
              </a:rPr>
            </a:br>
            <a:br>
              <a:rPr lang="en-US" sz="6600" b="1" dirty="0">
                <a:solidFill>
                  <a:srgbClr val="FFFFFF"/>
                </a:solidFill>
              </a:rPr>
            </a:br>
            <a:endParaRPr lang="en-US" sz="6600" b="1" dirty="0">
              <a:solidFill>
                <a:srgbClr val="FFFFFF"/>
              </a:solidFill>
            </a:endParaRPr>
          </a:p>
        </p:txBody>
      </p:sp>
      <p:pic>
        <p:nvPicPr>
          <p:cNvPr id="19" name="Immagine 18" descr="Immagine che contiene vestiti, acquario, persona, persone&#10;&#10;Descrizione generata automaticamente">
            <a:extLst>
              <a:ext uri="{FF2B5EF4-FFF2-40B4-BE49-F238E27FC236}">
                <a16:creationId xmlns:a16="http://schemas.microsoft.com/office/drawing/2014/main" id="{771B2B77-F7AE-3F1F-4273-F983335FF8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449" y="3260747"/>
            <a:ext cx="6225701" cy="3501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883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1270">
        <p14:flash/>
      </p:transition>
    </mc:Choice>
    <mc:Fallback>
      <p:transition spd="slow" advTm="127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9D247C-EB93-0A53-0529-C7CCA43A8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25" y="499532"/>
            <a:ext cx="6562726" cy="440320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400" b="1" dirty="0">
                <a:solidFill>
                  <a:srgbClr val="D29F95"/>
                </a:solidFill>
              </a:rPr>
              <a:t>SCUOLA PRIMARIA</a:t>
            </a:r>
            <a:br>
              <a:rPr lang="en-US" sz="5400" b="1" dirty="0">
                <a:solidFill>
                  <a:srgbClr val="D29F95"/>
                </a:solidFill>
              </a:rPr>
            </a:br>
            <a:r>
              <a:rPr lang="en-US" sz="5400" b="1" dirty="0">
                <a:solidFill>
                  <a:srgbClr val="D29F95"/>
                </a:solidFill>
              </a:rPr>
              <a:t>VIA SPOLETO</a:t>
            </a:r>
            <a:br>
              <a:rPr lang="en-US" sz="5400" b="1" dirty="0">
                <a:solidFill>
                  <a:srgbClr val="D29F95"/>
                </a:solidFill>
              </a:rPr>
            </a:br>
            <a:br>
              <a:rPr lang="en-US" sz="5400" b="1" dirty="0">
                <a:solidFill>
                  <a:srgbClr val="D29F95"/>
                </a:solidFill>
              </a:rPr>
            </a:br>
            <a:br>
              <a:rPr lang="en-US" sz="5400" b="1" dirty="0">
                <a:solidFill>
                  <a:srgbClr val="D29F95"/>
                </a:solidFill>
              </a:rPr>
            </a:br>
            <a:endParaRPr lang="en-US" sz="5400" b="1" dirty="0">
              <a:solidFill>
                <a:srgbClr val="FF0000"/>
              </a:solidFill>
            </a:endParaRPr>
          </a:p>
        </p:txBody>
      </p:sp>
      <p:pic>
        <p:nvPicPr>
          <p:cNvPr id="7" name="Picture 5" descr="Matita rossa più alta rispetto alle matite grigie">
            <a:extLst>
              <a:ext uri="{FF2B5EF4-FFF2-40B4-BE49-F238E27FC236}">
                <a16:creationId xmlns:a16="http://schemas.microsoft.com/office/drawing/2014/main" id="{8E5ECE21-498F-439F-6D71-74B2C880EB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63" r="49094"/>
          <a:stretch/>
        </p:blipFill>
        <p:spPr>
          <a:xfrm>
            <a:off x="20" y="-6418"/>
            <a:ext cx="4077443" cy="6864418"/>
          </a:xfrm>
          <a:prstGeom prst="rect">
            <a:avLst/>
          </a:prstGeom>
        </p:spPr>
      </p:pic>
      <p:pic>
        <p:nvPicPr>
          <p:cNvPr id="9" name="Immagine 8" descr="Immagine che contiene vestiti, persona, Viso umano, aria aperta&#10;&#10;Descrizione generata automaticamente">
            <a:extLst>
              <a:ext uri="{FF2B5EF4-FFF2-40B4-BE49-F238E27FC236}">
                <a16:creationId xmlns:a16="http://schemas.microsoft.com/office/drawing/2014/main" id="{23C6C30D-58F9-95E9-DF66-646463178C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6529" y="2505727"/>
            <a:ext cx="5078627" cy="4082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7589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800">
        <p15:prstTrans prst="fallOver"/>
      </p:transition>
    </mc:Choice>
    <mc:Fallback>
      <p:transition spd="slow" advTm="8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/>
              <a:t>SCUOLA PRIMARIA VIA PETRONIO NOHA </a:t>
            </a:r>
          </a:p>
        </p:txBody>
      </p:sp>
      <p:pic>
        <p:nvPicPr>
          <p:cNvPr id="6" name="Segnaposto immagine 5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0865" b="20865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01259"/>
            <a:ext cx="4058297" cy="242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952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1385">
        <p14:flash/>
      </p:transition>
    </mc:Choice>
    <mc:Fallback>
      <p:transition spd="slow" advTm="1385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8928FA-D82D-0696-8E2C-418C0EA28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27021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27A55A1-130C-C374-FDAF-324F59133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5619946"/>
          </a:xfrm>
        </p:spPr>
        <p:txBody>
          <a:bodyPr/>
          <a:lstStyle/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it-IT" b="1" dirty="0">
              <a:solidFill>
                <a:srgbClr val="FF0000"/>
              </a:solidFill>
            </a:endParaRPr>
          </a:p>
          <a:p>
            <a:pPr algn="ctr"/>
            <a:endParaRPr lang="it-IT" b="1" dirty="0">
              <a:solidFill>
                <a:srgbClr val="FF0000"/>
              </a:solidFill>
            </a:endParaRPr>
          </a:p>
          <a:p>
            <a:pPr algn="ctr"/>
            <a:endParaRPr lang="it-IT" b="1" dirty="0">
              <a:solidFill>
                <a:srgbClr val="FF0000"/>
              </a:solidFill>
            </a:endParaRPr>
          </a:p>
          <a:p>
            <a:pPr algn="ctr"/>
            <a:r>
              <a:rPr lang="it-IT" b="1" dirty="0">
                <a:solidFill>
                  <a:srgbClr val="FF0000"/>
                </a:solidFill>
              </a:rPr>
              <a:t>SCUOLA SECONDARIA DI I GRADO</a:t>
            </a:r>
          </a:p>
          <a:p>
            <a:pPr algn="ctr"/>
            <a:r>
              <a:rPr lang="it-IT" b="1" dirty="0">
                <a:solidFill>
                  <a:srgbClr val="FF0000"/>
                </a:solidFill>
              </a:rPr>
              <a:t>GIOVANNI XXIII</a:t>
            </a:r>
          </a:p>
          <a:p>
            <a:pPr algn="ctr"/>
            <a:r>
              <a:rPr lang="it-IT" b="1" dirty="0">
                <a:solidFill>
                  <a:srgbClr val="FF0000"/>
                </a:solidFill>
              </a:rPr>
              <a:t>VIA CORIGLIANO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C7562DD-E282-0A68-5E95-EF7E5941FE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275982" y="762001"/>
            <a:ext cx="3398520" cy="4876800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9" name="Immagine 8" descr="Immagine che contiene persona, Magenta, violetto, vestiti&#10;&#10;Descrizione generata automaticamente">
            <a:extLst>
              <a:ext uri="{FF2B5EF4-FFF2-40B4-BE49-F238E27FC236}">
                <a16:creationId xmlns:a16="http://schemas.microsoft.com/office/drawing/2014/main" id="{D0016BE0-C3AD-DA4F-778C-AFCD941D8A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779" y="669303"/>
            <a:ext cx="6687723" cy="3440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2993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1987">
        <p15:prstTrans prst="wind"/>
      </p:transition>
    </mc:Choice>
    <mc:Fallback>
      <p:transition spd="slow" advTm="1987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SCUOLA SECONDARIA DI I GRADO - NOHA</a:t>
            </a: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1417" y="1854200"/>
            <a:ext cx="5127786" cy="3536406"/>
          </a:xfrm>
          <a:prstGeom prst="rect">
            <a:avLst/>
          </a:prstGeom>
        </p:spPr>
      </p:pic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30333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16"/>
    </mc:Choice>
    <mc:Fallback>
      <p:transition spd="slow" advTm="2016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497" y="0"/>
            <a:ext cx="97070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6469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1182">
        <p15:prstTrans prst="drape"/>
      </p:transition>
    </mc:Choice>
    <mc:Fallback>
      <p:transition spd="slow" advTm="1182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497" y="0"/>
            <a:ext cx="97070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5488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273">
        <p15:prstTrans prst="drape"/>
      </p:transition>
    </mc:Choice>
    <mc:Fallback>
      <p:transition spd="slow" advTm="273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E7A110-C1AC-7C6A-7A83-2E16CB6E17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4093764"/>
          </a:xfrm>
        </p:spPr>
        <p:txBody>
          <a:bodyPr/>
          <a:lstStyle/>
          <a:p>
            <a:pPr marL="71120" algn="ctr"/>
            <a:r>
              <a:rPr lang="it-IT" sz="2800" b="1" kern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Iscrizioni </a:t>
            </a:r>
            <a:r>
              <a:rPr lang="it-IT" sz="2800" b="1" kern="0" dirty="0">
                <a:latin typeface="Verdana" panose="020B0604030504040204" pitchFamily="34" charset="0"/>
                <a:ea typeface="Times New Roman" panose="02020603050405020304" pitchFamily="18" charset="0"/>
              </a:rPr>
              <a:t> online per la scuola primaria e secondaria</a:t>
            </a:r>
            <a:br>
              <a:rPr lang="it-IT" sz="2800" b="1" kern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</a:br>
            <a:br>
              <a:rPr lang="it-IT" sz="2800" b="1" kern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</a:br>
            <a:r>
              <a:rPr lang="it-IT" sz="2800" b="1" kern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dalle</a:t>
            </a:r>
            <a:r>
              <a:rPr lang="it-IT" sz="2800" b="1" kern="0" spc="6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it-IT" sz="2800" b="1" kern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ore</a:t>
            </a:r>
            <a:r>
              <a:rPr lang="it-IT" sz="2800" b="1" kern="0" spc="6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it-IT" sz="2800" b="1" kern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8.00</a:t>
            </a:r>
            <a:r>
              <a:rPr lang="it-IT" sz="2800" b="1" kern="0" spc="6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it-IT" sz="2800" b="1" kern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del</a:t>
            </a:r>
            <a:r>
              <a:rPr lang="it-IT" sz="2800" b="1" kern="0" spc="7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it-IT" sz="2800" b="1" kern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giorno</a:t>
            </a:r>
            <a:r>
              <a:rPr lang="it-IT" sz="2800" b="1" kern="0" spc="75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it-IT" sz="2800" b="1" kern="0" spc="75" dirty="0">
                <a:latin typeface="Verdana" panose="020B0604030504040204" pitchFamily="34" charset="0"/>
                <a:ea typeface="Times New Roman" panose="02020603050405020304" pitchFamily="18" charset="0"/>
              </a:rPr>
              <a:t>21</a:t>
            </a:r>
            <a:r>
              <a:rPr lang="it-IT" sz="2800" b="1" kern="0" spc="7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it-IT" sz="2800" b="1" kern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gennaio</a:t>
            </a:r>
            <a:r>
              <a:rPr lang="it-IT" sz="2800" b="1" kern="0" spc="65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it-IT" sz="2800" b="1" kern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2025</a:t>
            </a:r>
            <a:r>
              <a:rPr lang="it-IT" sz="2800" b="1" kern="0" spc="55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br>
              <a:rPr lang="it-IT" sz="2800" b="1" kern="0" spc="55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</a:br>
            <a:r>
              <a:rPr lang="it-IT" sz="2800" b="1" kern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alle</a:t>
            </a:r>
            <a:r>
              <a:rPr lang="it-IT" sz="2800" b="1" kern="0" spc="6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it-IT" sz="2800" b="1" kern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ore</a:t>
            </a:r>
            <a:r>
              <a:rPr lang="it-IT" sz="2800" b="1" kern="0" spc="6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it-IT" sz="2800" b="1" kern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20.00</a:t>
            </a:r>
            <a:r>
              <a:rPr lang="it-IT" sz="2800" b="1" kern="0" spc="6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it-IT" sz="2800" b="1" kern="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del</a:t>
            </a:r>
            <a:r>
              <a:rPr lang="it-IT" sz="2800" b="1" kern="0" spc="75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10 Febbraio 2025</a:t>
            </a:r>
            <a:br>
              <a:rPr lang="it-IT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it-IT" sz="2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br>
              <a:rPr lang="it-IT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it-IT" sz="2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r>
              <a:rPr lang="it-IT" sz="2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Piattaforma Unica per la scuola </a:t>
            </a:r>
            <a:br>
              <a:rPr lang="it-IT" sz="2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br>
              <a:rPr lang="it-IT" sz="2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it-IT" sz="2400" b="1" dirty="0"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/>
              </a:rPr>
              <a:t>https://unica.istruzione.gov.it/portale/it/orientamento/iscrizioni</a:t>
            </a:r>
            <a:r>
              <a:rPr lang="it-IT" sz="2400" b="1" dirty="0"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it-IT" sz="2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br>
              <a:rPr lang="it-IT" sz="2400" b="1" dirty="0">
                <a:solidFill>
                  <a:srgbClr val="FF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it-IT" sz="24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codice primaria via Spoleto  LEEE89301G</a:t>
            </a:r>
            <a:br>
              <a:rPr lang="it-IT" sz="24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it-IT" sz="2400" b="1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codice primaria NOHA LEEE89302L</a:t>
            </a:r>
            <a:br>
              <a:rPr lang="it-IT" sz="24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it-IT" sz="24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codice secondaria Galatina e Noha LEMM89301E</a:t>
            </a:r>
            <a:br>
              <a:rPr lang="it-IT" sz="24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it-IT" sz="2400" b="1" dirty="0">
              <a:solidFill>
                <a:schemeClr val="bg1"/>
              </a:solidFill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09C47BC-F8BB-4E18-96A6-6CE6F64947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7512" y="4637988"/>
            <a:ext cx="11040579" cy="1449545"/>
          </a:xfrm>
        </p:spPr>
        <p:txBody>
          <a:bodyPr>
            <a:normAutofit/>
          </a:bodyPr>
          <a:lstStyle/>
          <a:p>
            <a:pPr algn="ctr"/>
            <a:endParaRPr lang="it-IT" b="1" dirty="0">
              <a:solidFill>
                <a:srgbClr val="FF0000"/>
              </a:solidFill>
            </a:endParaRPr>
          </a:p>
          <a:p>
            <a:pPr algn="ctr"/>
            <a:r>
              <a:rPr lang="it-IT" b="1" dirty="0">
                <a:solidFill>
                  <a:srgbClr val="FF0000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Iscrizione cartacea per la Scuola dell’infanzia</a:t>
            </a:r>
          </a:p>
        </p:txBody>
      </p:sp>
    </p:spTree>
    <p:extLst>
      <p:ext uri="{BB962C8B-B14F-4D97-AF65-F5344CB8AC3E}">
        <p14:creationId xmlns:p14="http://schemas.microsoft.com/office/powerpoint/2010/main" val="231277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4993">
        <p:split orient="vert"/>
      </p:transition>
    </mc:Choice>
    <mc:Fallback>
      <p:transition spd="slow" advTm="4993">
        <p:split orient="vert"/>
      </p:transition>
    </mc:Fallback>
  </mc:AlternateContent>
</p:sld>
</file>

<file path=ppt/theme/theme1.xml><?xml version="1.0" encoding="utf-8"?>
<a:theme xmlns:a="http://schemas.openxmlformats.org/drawingml/2006/main" name="Metropolitano">
  <a:themeElements>
    <a:clrScheme name="Metropolitano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423</TotalTime>
  <Words>171</Words>
  <Application>Microsoft Office PowerPoint</Application>
  <PresentationFormat>Widescreen</PresentationFormat>
  <Paragraphs>21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7" baseType="lpstr">
      <vt:lpstr>ADLaM Display</vt:lpstr>
      <vt:lpstr>Arial</vt:lpstr>
      <vt:lpstr>Calibri Light</vt:lpstr>
      <vt:lpstr>Times New Roman</vt:lpstr>
      <vt:lpstr>Verdana</vt:lpstr>
      <vt:lpstr>Metropolitano</vt:lpstr>
      <vt:lpstr>ISTITUTO COMPRENSIVO  POLO 3</vt:lpstr>
      <vt:lpstr>SCUOLE DELL’INFANZIA VIA SPOLETO VIA SAN LAZZARO VIA MONTECASSINO   </vt:lpstr>
      <vt:lpstr>SCUOLA PRIMARIA VIA SPOLETO   </vt:lpstr>
      <vt:lpstr>SCUOLA PRIMARIA VIA PETRONIO NOHA </vt:lpstr>
      <vt:lpstr>Presentazione standard di PowerPoint</vt:lpstr>
      <vt:lpstr>SCUOLA SECONDARIA DI I GRADO - NOHA</vt:lpstr>
      <vt:lpstr>Presentazione standard di PowerPoint</vt:lpstr>
      <vt:lpstr>Presentazione standard di PowerPoint</vt:lpstr>
      <vt:lpstr>Iscrizioni  online per la scuola primaria e secondaria  dalle ore 8.00 del giorno 21 gennaio 2025  alle ore 20.00 del 10 Febbraio 2025    Piattaforma Unica per la scuola   https://unica.istruzione.gov.it/portale/it/orientamento/iscrizioni   codice primaria via Spoleto  LEEE89301G codice primaria NOHA LEEE89302L codice secondaria Galatina e Noha LEMM89301E </vt:lpstr>
      <vt:lpstr>   Apertura per supporto iscrizioni ufficio di segreteria dal lunedì al venerdì 8.30 – 10.30  martedì - giovedì  16.00 – 18.00</vt:lpstr>
      <vt:lpstr>Sito istituzionale www.polo3galatina.edu.it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ISTITUTO COMPRENSIVO  POLO 3</dc:title>
  <dc:creator>Rosanna Lagna</dc:creator>
  <cp:lastModifiedBy>Rosanna Lagna</cp:lastModifiedBy>
  <cp:revision>16</cp:revision>
  <dcterms:created xsi:type="dcterms:W3CDTF">2024-01-09T17:54:18Z</dcterms:created>
  <dcterms:modified xsi:type="dcterms:W3CDTF">2025-01-11T15:45:31Z</dcterms:modified>
</cp:coreProperties>
</file>